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644" y="9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578554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&quot;Typ hier een citaat.&quot;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"Typ hier een citaat." 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Afbeelding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beelding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ks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fbeelding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ks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4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fbeelding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fbeelding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Afbeelding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Afbeelding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Oisterwijk inclusief"/>
          <p:cNvSpPr txBox="1">
            <a:spLocks noGrp="1"/>
          </p:cNvSpPr>
          <p:nvPr>
            <p:ph type="ctrTitle"/>
          </p:nvPr>
        </p:nvSpPr>
        <p:spPr>
          <a:xfrm>
            <a:off x="1270000" y="-10033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Oisterwijk inclusief</a:t>
            </a:r>
          </a:p>
        </p:txBody>
      </p:sp>
      <p:sp>
        <p:nvSpPr>
          <p:cNvPr id="120" name="Ronde Tafelgesprek Sociaal Domein Oisterwijk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3184853"/>
            <a:ext cx="10464800" cy="1130301"/>
          </a:xfrm>
          <a:prstGeom prst="rect">
            <a:avLst/>
          </a:prstGeom>
        </p:spPr>
        <p:txBody>
          <a:bodyPr/>
          <a:lstStyle/>
          <a:p>
            <a:r>
              <a:t>Ronde Tafelgesprek Sociaal Domein Oisterwijk</a:t>
            </a:r>
          </a:p>
        </p:txBody>
      </p:sp>
      <p:pic>
        <p:nvPicPr>
          <p:cNvPr id="121" name="Unknown.jpg" descr="Unknown.jpg"/>
          <p:cNvPicPr>
            <a:picLocks noChangeAspect="1"/>
          </p:cNvPicPr>
          <p:nvPr/>
        </p:nvPicPr>
        <p:blipFill>
          <a:blip r:embed="rId2">
            <a:alphaModFix amt="97842"/>
            <a:extLst/>
          </a:blip>
          <a:stretch>
            <a:fillRect/>
          </a:stretch>
        </p:blipFill>
        <p:spPr>
          <a:xfrm>
            <a:off x="3638989" y="5201306"/>
            <a:ext cx="5726823" cy="3681529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oningen"/>
          <p:cNvSpPr txBox="1">
            <a:spLocks noGrp="1"/>
          </p:cNvSpPr>
          <p:nvPr>
            <p:ph type="title"/>
          </p:nvPr>
        </p:nvSpPr>
        <p:spPr>
          <a:xfrm>
            <a:off x="1130300" y="1002655"/>
            <a:ext cx="10464800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Woningen</a:t>
            </a:r>
          </a:p>
        </p:txBody>
      </p:sp>
      <p:graphicFrame>
        <p:nvGraphicFramePr>
          <p:cNvPr id="155" name="Tabel"/>
          <p:cNvGraphicFramePr/>
          <p:nvPr/>
        </p:nvGraphicFramePr>
        <p:xfrm>
          <a:off x="1892300" y="3272366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Koopwoningen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67%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Eengezinswoningen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81%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56" name="* Bron: Waar staat je gemeente"/>
          <p:cNvSpPr txBox="1"/>
          <p:nvPr/>
        </p:nvSpPr>
        <p:spPr>
          <a:xfrm>
            <a:off x="285208" y="9195630"/>
            <a:ext cx="3121051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Waarde woningen"/>
          <p:cNvSpPr txBox="1">
            <a:spLocks noGrp="1"/>
          </p:cNvSpPr>
          <p:nvPr>
            <p:ph type="title"/>
          </p:nvPr>
        </p:nvSpPr>
        <p:spPr>
          <a:xfrm>
            <a:off x="1130300" y="1002655"/>
            <a:ext cx="10464800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Waarde woningen</a:t>
            </a:r>
          </a:p>
        </p:txBody>
      </p:sp>
      <p:graphicFrame>
        <p:nvGraphicFramePr>
          <p:cNvPr id="159" name="Tabel"/>
          <p:cNvGraphicFramePr/>
          <p:nvPr/>
        </p:nvGraphicFramePr>
        <p:xfrm>
          <a:off x="1892300" y="3272366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€ 558.000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€ 322.000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60" name="* Bron: Waar staat je gemeente"/>
          <p:cNvSpPr txBox="1"/>
          <p:nvPr/>
        </p:nvSpPr>
        <p:spPr>
          <a:xfrm>
            <a:off x="115874" y="9314164"/>
            <a:ext cx="3121052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ercentage alleenstaanden"/>
          <p:cNvSpPr txBox="1">
            <a:spLocks noGrp="1"/>
          </p:cNvSpPr>
          <p:nvPr>
            <p:ph type="title"/>
          </p:nvPr>
        </p:nvSpPr>
        <p:spPr>
          <a:xfrm>
            <a:off x="1130300" y="1002655"/>
            <a:ext cx="10464800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Percentage alleenstaanden</a:t>
            </a:r>
          </a:p>
        </p:txBody>
      </p:sp>
      <p:graphicFrame>
        <p:nvGraphicFramePr>
          <p:cNvPr id="163" name="Tabel"/>
          <p:cNvGraphicFramePr/>
          <p:nvPr/>
        </p:nvGraphicFramePr>
        <p:xfrm>
          <a:off x="1892300" y="3272366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31%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35,5%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64" name="* Bron: Waar staat je gemeente"/>
          <p:cNvSpPr txBox="1"/>
          <p:nvPr/>
        </p:nvSpPr>
        <p:spPr>
          <a:xfrm>
            <a:off x="82008" y="9348030"/>
            <a:ext cx="3121051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Levensverwachting"/>
          <p:cNvSpPr txBox="1">
            <a:spLocks noGrp="1"/>
          </p:cNvSpPr>
          <p:nvPr>
            <p:ph type="title"/>
          </p:nvPr>
        </p:nvSpPr>
        <p:spPr>
          <a:xfrm>
            <a:off x="1130300" y="1002655"/>
            <a:ext cx="10464800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Levensverwachting</a:t>
            </a:r>
          </a:p>
        </p:txBody>
      </p:sp>
      <p:graphicFrame>
        <p:nvGraphicFramePr>
          <p:cNvPr id="167" name="Tabel"/>
          <p:cNvGraphicFramePr/>
          <p:nvPr/>
        </p:nvGraphicFramePr>
        <p:xfrm>
          <a:off x="1892300" y="3255433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82,3 jaar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81,3 jaar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68" name="* Bron: Waar staat je gemeente"/>
          <p:cNvSpPr txBox="1"/>
          <p:nvPr/>
        </p:nvSpPr>
        <p:spPr>
          <a:xfrm>
            <a:off x="31208" y="9314164"/>
            <a:ext cx="3121051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Maatschappelijke participatie*"/>
          <p:cNvSpPr txBox="1">
            <a:spLocks noGrp="1"/>
          </p:cNvSpPr>
          <p:nvPr>
            <p:ph type="title"/>
          </p:nvPr>
        </p:nvSpPr>
        <p:spPr>
          <a:xfrm>
            <a:off x="1130300" y="1002655"/>
            <a:ext cx="10464800" cy="1314451"/>
          </a:xfrm>
          <a:prstGeom prst="rect">
            <a:avLst/>
          </a:prstGeom>
        </p:spPr>
        <p:txBody>
          <a:bodyPr/>
          <a:lstStyle>
            <a:lvl1pPr defTabSz="566674">
              <a:defRPr sz="5820"/>
            </a:lvl1pPr>
          </a:lstStyle>
          <a:p>
            <a:r>
              <a:t>Maatschappelijke participatie*</a:t>
            </a:r>
          </a:p>
        </p:txBody>
      </p:sp>
      <p:graphicFrame>
        <p:nvGraphicFramePr>
          <p:cNvPr id="171" name="Tabel"/>
          <p:cNvGraphicFramePr/>
          <p:nvPr/>
        </p:nvGraphicFramePr>
        <p:xfrm>
          <a:off x="1892300" y="3289300"/>
          <a:ext cx="9232900" cy="421957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50%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48%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72" name="* Bron: Waar staat je gemeente"/>
          <p:cNvSpPr txBox="1"/>
          <p:nvPr/>
        </p:nvSpPr>
        <p:spPr>
          <a:xfrm>
            <a:off x="115874" y="9314164"/>
            <a:ext cx="3121052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idmaatschap sportvereniging"/>
          <p:cNvSpPr txBox="1">
            <a:spLocks noGrp="1"/>
          </p:cNvSpPr>
          <p:nvPr>
            <p:ph type="title"/>
          </p:nvPr>
        </p:nvSpPr>
        <p:spPr>
          <a:xfrm>
            <a:off x="1130300" y="1002655"/>
            <a:ext cx="10464800" cy="1314451"/>
          </a:xfrm>
          <a:prstGeom prst="rect">
            <a:avLst/>
          </a:prstGeom>
        </p:spPr>
        <p:txBody>
          <a:bodyPr/>
          <a:lstStyle>
            <a:lvl1pPr defTabSz="560831">
              <a:defRPr sz="5760"/>
            </a:lvl1pPr>
          </a:lstStyle>
          <a:p>
            <a:r>
              <a:t>Lidmaatschap sportvereniging</a:t>
            </a:r>
          </a:p>
        </p:txBody>
      </p:sp>
      <p:graphicFrame>
        <p:nvGraphicFramePr>
          <p:cNvPr id="175" name="Tabel"/>
          <p:cNvGraphicFramePr/>
          <p:nvPr/>
        </p:nvGraphicFramePr>
        <p:xfrm>
          <a:off x="1892300" y="3323166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32,3%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25,3%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76" name="* Bron: Waar staat je gemeente"/>
          <p:cNvSpPr txBox="1"/>
          <p:nvPr/>
        </p:nvSpPr>
        <p:spPr>
          <a:xfrm>
            <a:off x="65074" y="9314164"/>
            <a:ext cx="3121052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Leefbaarheidsscore*"/>
          <p:cNvSpPr txBox="1">
            <a:spLocks noGrp="1"/>
          </p:cNvSpPr>
          <p:nvPr>
            <p:ph type="title"/>
          </p:nvPr>
        </p:nvSpPr>
        <p:spPr>
          <a:xfrm>
            <a:off x="1130300" y="460788"/>
            <a:ext cx="10464800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Leefbaarheidsscore*</a:t>
            </a:r>
          </a:p>
        </p:txBody>
      </p:sp>
      <p:graphicFrame>
        <p:nvGraphicFramePr>
          <p:cNvPr id="179" name="Tabel"/>
          <p:cNvGraphicFramePr/>
          <p:nvPr/>
        </p:nvGraphicFramePr>
        <p:xfrm>
          <a:off x="1752600" y="2710692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16,9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5,8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0" name="Hoe hoger, des te groter leefbaarheid.…"/>
          <p:cNvSpPr txBox="1"/>
          <p:nvPr/>
        </p:nvSpPr>
        <p:spPr>
          <a:xfrm>
            <a:off x="2572939" y="7429687"/>
            <a:ext cx="7101155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33375" indent="-333375">
              <a:buSzPct val="145000"/>
              <a:buChar char="*"/>
            </a:pPr>
            <a:r>
              <a:t>Hoe hoger, des te groter leefbaarheid.</a:t>
            </a:r>
          </a:p>
          <a:p>
            <a:pPr marL="333375" indent="-333375">
              <a:buSzPct val="145000"/>
              <a:buChar char="*"/>
            </a:pPr>
            <a:r>
              <a:t>Parameter op basis van woning, bewoners, </a:t>
            </a:r>
          </a:p>
          <a:p>
            <a:pPr marL="333375" indent="-333375">
              <a:buSzPct val="145000"/>
              <a:buChar char="*"/>
            </a:pPr>
            <a:r>
              <a:t>voorzieningen, veiligheid en fysieke omgeving</a:t>
            </a:r>
          </a:p>
        </p:txBody>
      </p:sp>
      <p:sp>
        <p:nvSpPr>
          <p:cNvPr id="181" name="* Bron: Waar staat je gemeente"/>
          <p:cNvSpPr txBox="1"/>
          <p:nvPr/>
        </p:nvSpPr>
        <p:spPr>
          <a:xfrm>
            <a:off x="149741" y="9348030"/>
            <a:ext cx="3121051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Werkzame beroepsbevolking…"/>
          <p:cNvSpPr txBox="1">
            <a:spLocks noGrp="1"/>
          </p:cNvSpPr>
          <p:nvPr>
            <p:ph type="title"/>
          </p:nvPr>
        </p:nvSpPr>
        <p:spPr>
          <a:xfrm>
            <a:off x="1130300" y="1002655"/>
            <a:ext cx="10464800" cy="1975396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Werkzame beroepsbevolking</a:t>
            </a:r>
          </a:p>
          <a:p>
            <a:pPr>
              <a:defRPr sz="3000"/>
            </a:pPr>
            <a:r>
              <a:t>(per 1000 inwoners van 15-65)</a:t>
            </a:r>
          </a:p>
        </p:txBody>
      </p:sp>
      <p:graphicFrame>
        <p:nvGraphicFramePr>
          <p:cNvPr id="184" name="Tabel"/>
          <p:cNvGraphicFramePr/>
          <p:nvPr/>
        </p:nvGraphicFramePr>
        <p:xfrm>
          <a:off x="1892300" y="3289300"/>
          <a:ext cx="9232900" cy="421957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815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758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5" name="* Bron: Waar staat je gemeente"/>
          <p:cNvSpPr txBox="1"/>
          <p:nvPr/>
        </p:nvSpPr>
        <p:spPr>
          <a:xfrm>
            <a:off x="149741" y="9263364"/>
            <a:ext cx="3121051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Bijstand per 1.000…"/>
          <p:cNvSpPr txBox="1">
            <a:spLocks noGrp="1"/>
          </p:cNvSpPr>
          <p:nvPr>
            <p:ph type="title"/>
          </p:nvPr>
        </p:nvSpPr>
        <p:spPr>
          <a:xfrm>
            <a:off x="1195023" y="611534"/>
            <a:ext cx="10614754" cy="1722505"/>
          </a:xfrm>
          <a:prstGeom prst="rect">
            <a:avLst/>
          </a:prstGeom>
        </p:spPr>
        <p:txBody>
          <a:bodyPr/>
          <a:lstStyle/>
          <a:p>
            <a:pPr defTabSz="514095">
              <a:defRPr sz="5280"/>
            </a:pPr>
            <a:r>
              <a:t>Bijstand per 1.000 </a:t>
            </a:r>
          </a:p>
          <a:p>
            <a:pPr defTabSz="514095">
              <a:defRPr sz="5280"/>
            </a:pPr>
            <a:r>
              <a:t>inwoners &gt; 18 jaar</a:t>
            </a:r>
          </a:p>
        </p:txBody>
      </p:sp>
      <p:graphicFrame>
        <p:nvGraphicFramePr>
          <p:cNvPr id="188" name="Tabel"/>
          <p:cNvGraphicFramePr/>
          <p:nvPr/>
        </p:nvGraphicFramePr>
        <p:xfrm>
          <a:off x="1892300" y="3289300"/>
          <a:ext cx="9232900" cy="421957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17,7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41,9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9" name="* Bron: Waar staat je gemeente"/>
          <p:cNvSpPr txBox="1"/>
          <p:nvPr/>
        </p:nvSpPr>
        <p:spPr>
          <a:xfrm>
            <a:off x="183608" y="9212564"/>
            <a:ext cx="3121051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Vergrijzing"/>
          <p:cNvSpPr txBox="1">
            <a:spLocks noGrp="1"/>
          </p:cNvSpPr>
          <p:nvPr>
            <p:ph type="title"/>
          </p:nvPr>
        </p:nvSpPr>
        <p:spPr>
          <a:xfrm>
            <a:off x="1270000" y="477721"/>
            <a:ext cx="10464800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Vergrijzing</a:t>
            </a:r>
          </a:p>
        </p:txBody>
      </p:sp>
      <p:graphicFrame>
        <p:nvGraphicFramePr>
          <p:cNvPr id="192" name="Tabel"/>
          <p:cNvGraphicFramePr/>
          <p:nvPr/>
        </p:nvGraphicFramePr>
        <p:xfrm>
          <a:off x="944033" y="2422825"/>
          <a:ext cx="10677658" cy="5356521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2434815"/>
                <a:gridCol w="2057535"/>
                <a:gridCol w="2057535"/>
                <a:gridCol w="2057535"/>
                <a:gridCol w="2057535"/>
              </a:tblGrid>
              <a:tr h="1781273">
                <a:tc>
                  <a:txBody>
                    <a:bodyPr/>
                    <a:lstStyle/>
                    <a:p>
                      <a:pPr>
                        <a:defRPr sz="36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Absoluut
&gt; 65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%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Absoluut &gt; 75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1781273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5.480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21%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2.400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9,3%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1781273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6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16,8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6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7,2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93" name="* Bron: Waar staat je gemeente"/>
          <p:cNvSpPr txBox="1"/>
          <p:nvPr/>
        </p:nvSpPr>
        <p:spPr>
          <a:xfrm>
            <a:off x="149741" y="9263364"/>
            <a:ext cx="3121051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Welkom"/>
          <p:cNvSpPr txBox="1">
            <a:spLocks noGrp="1"/>
          </p:cNvSpPr>
          <p:nvPr>
            <p:ph type="title"/>
          </p:nvPr>
        </p:nvSpPr>
        <p:spPr>
          <a:xfrm>
            <a:off x="939800" y="1667933"/>
            <a:ext cx="5334000" cy="3987801"/>
          </a:xfrm>
          <a:prstGeom prst="rect">
            <a:avLst/>
          </a:prstGeom>
        </p:spPr>
        <p:txBody>
          <a:bodyPr/>
          <a:lstStyle/>
          <a:p>
            <a:r>
              <a:t>Welkom</a:t>
            </a:r>
          </a:p>
          <a:p>
            <a:endParaRPr/>
          </a:p>
        </p:txBody>
      </p:sp>
      <p:sp>
        <p:nvSpPr>
          <p:cNvPr id="124" name="Hans Jansen…"/>
          <p:cNvSpPr txBox="1">
            <a:spLocks noGrp="1"/>
          </p:cNvSpPr>
          <p:nvPr>
            <p:ph type="body" sz="quarter" idx="1"/>
          </p:nvPr>
        </p:nvSpPr>
        <p:spPr>
          <a:xfrm>
            <a:off x="939800" y="5384800"/>
            <a:ext cx="5334000" cy="4114800"/>
          </a:xfrm>
          <a:prstGeom prst="rect">
            <a:avLst/>
          </a:prstGeom>
        </p:spPr>
        <p:txBody>
          <a:bodyPr/>
          <a:lstStyle/>
          <a:p>
            <a:r>
              <a:t>Hans Jansen</a:t>
            </a:r>
          </a:p>
          <a:p>
            <a:r>
              <a:t>Burgemeester</a:t>
            </a:r>
          </a:p>
        </p:txBody>
      </p:sp>
      <p:pic>
        <p:nvPicPr>
          <p:cNvPr id="125" name="75b28d39-d813-4c0f-a960-bc7234cf887c 2.jpg" descr="75b28d39-d813-4c0f-a960-bc7234cf887c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7117" y="3250075"/>
            <a:ext cx="4876366" cy="3253450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Mantelzorg"/>
          <p:cNvSpPr txBox="1">
            <a:spLocks noGrp="1"/>
          </p:cNvSpPr>
          <p:nvPr>
            <p:ph type="title"/>
          </p:nvPr>
        </p:nvSpPr>
        <p:spPr>
          <a:xfrm>
            <a:off x="1045633" y="308388"/>
            <a:ext cx="10464801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Mantelzorg</a:t>
            </a:r>
          </a:p>
        </p:txBody>
      </p:sp>
      <p:graphicFrame>
        <p:nvGraphicFramePr>
          <p:cNvPr id="196" name="Tabel"/>
          <p:cNvGraphicFramePr/>
          <p:nvPr/>
        </p:nvGraphicFramePr>
        <p:xfrm>
          <a:off x="1011766" y="2592158"/>
          <a:ext cx="11468101" cy="5854833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2581539"/>
                <a:gridCol w="4332883"/>
                <a:gridCol w="4540977"/>
              </a:tblGrid>
              <a:tr h="1024797">
                <a:tc>
                  <a:txBody>
                    <a:bodyPr/>
                    <a:lstStyle/>
                    <a:p>
                      <a:pPr>
                        <a:defRPr sz="36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Percentage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Absoluut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4817334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26% van inwoners &gt; 14 jaar, 
17% wordt zwaar belast
1 op 10 kinderen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+/- 6.500, waarvan 5.700 langdurig en 1.125 intensief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97" name="Bron: SCP"/>
          <p:cNvSpPr txBox="1"/>
          <p:nvPr/>
        </p:nvSpPr>
        <p:spPr>
          <a:xfrm>
            <a:off x="1076909" y="9065870"/>
            <a:ext cx="160538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Bron: SCP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ebruik van 6 of meer voorzieningen"/>
          <p:cNvSpPr txBox="1">
            <a:spLocks noGrp="1"/>
          </p:cNvSpPr>
          <p:nvPr>
            <p:ph type="title"/>
          </p:nvPr>
        </p:nvSpPr>
        <p:spPr>
          <a:xfrm>
            <a:off x="1130300" y="1002655"/>
            <a:ext cx="10464800" cy="1314451"/>
          </a:xfrm>
          <a:prstGeom prst="rect">
            <a:avLst/>
          </a:prstGeom>
        </p:spPr>
        <p:txBody>
          <a:bodyPr/>
          <a:lstStyle>
            <a:lvl1pPr defTabSz="467359">
              <a:defRPr sz="4800"/>
            </a:lvl1pPr>
          </a:lstStyle>
          <a:p>
            <a:r>
              <a:t>Gebruik van 6 of meer voorzieningen</a:t>
            </a:r>
          </a:p>
        </p:txBody>
      </p:sp>
      <p:graphicFrame>
        <p:nvGraphicFramePr>
          <p:cNvPr id="200" name="Tabel"/>
          <p:cNvGraphicFramePr/>
          <p:nvPr/>
        </p:nvGraphicFramePr>
        <p:xfrm>
          <a:off x="1892300" y="3255433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7%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10%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01" name="* Bron: Waar staat je gemeente"/>
          <p:cNvSpPr txBox="1"/>
          <p:nvPr/>
        </p:nvSpPr>
        <p:spPr>
          <a:xfrm>
            <a:off x="166674" y="9246430"/>
            <a:ext cx="3121052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Kinderen in armoede"/>
          <p:cNvSpPr txBox="1">
            <a:spLocks noGrp="1"/>
          </p:cNvSpPr>
          <p:nvPr>
            <p:ph type="title"/>
          </p:nvPr>
        </p:nvSpPr>
        <p:spPr>
          <a:xfrm>
            <a:off x="1130300" y="1002655"/>
            <a:ext cx="10464800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Kinderen in armoede</a:t>
            </a:r>
          </a:p>
        </p:txBody>
      </p:sp>
      <p:graphicFrame>
        <p:nvGraphicFramePr>
          <p:cNvPr id="204" name="Tabel"/>
          <p:cNvGraphicFramePr/>
          <p:nvPr/>
        </p:nvGraphicFramePr>
        <p:xfrm>
          <a:off x="1892300" y="3337225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9,5%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13%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05" name="* Bron: Waar staat je gemeente"/>
          <p:cNvSpPr txBox="1"/>
          <p:nvPr/>
        </p:nvSpPr>
        <p:spPr>
          <a:xfrm>
            <a:off x="132808" y="9263364"/>
            <a:ext cx="3121051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enermoeders"/>
          <p:cNvSpPr txBox="1">
            <a:spLocks noGrp="1"/>
          </p:cNvSpPr>
          <p:nvPr>
            <p:ph type="title"/>
          </p:nvPr>
        </p:nvSpPr>
        <p:spPr>
          <a:xfrm>
            <a:off x="1130300" y="1002655"/>
            <a:ext cx="10464800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Tienermoeders</a:t>
            </a:r>
          </a:p>
        </p:txBody>
      </p:sp>
      <p:graphicFrame>
        <p:nvGraphicFramePr>
          <p:cNvPr id="208" name="Tabel"/>
          <p:cNvGraphicFramePr/>
          <p:nvPr/>
        </p:nvGraphicFramePr>
        <p:xfrm>
          <a:off x="1892300" y="3337225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0,5%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0,5%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09" name="Tekst"/>
          <p:cNvSpPr txBox="1"/>
          <p:nvPr/>
        </p:nvSpPr>
        <p:spPr>
          <a:xfrm>
            <a:off x="5791911" y="8564220"/>
            <a:ext cx="887578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Melding kindermishandeling"/>
          <p:cNvSpPr txBox="1">
            <a:spLocks noGrp="1"/>
          </p:cNvSpPr>
          <p:nvPr>
            <p:ph type="title"/>
          </p:nvPr>
        </p:nvSpPr>
        <p:spPr>
          <a:xfrm>
            <a:off x="1130300" y="1002655"/>
            <a:ext cx="10464800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Melding kindermishandeling</a:t>
            </a:r>
          </a:p>
        </p:txBody>
      </p:sp>
      <p:graphicFrame>
        <p:nvGraphicFramePr>
          <p:cNvPr id="212" name="Tabel"/>
          <p:cNvGraphicFramePr/>
          <p:nvPr/>
        </p:nvGraphicFramePr>
        <p:xfrm>
          <a:off x="1892300" y="3337225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0,87%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0,70%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13" name="Tekst"/>
          <p:cNvSpPr txBox="1"/>
          <p:nvPr/>
        </p:nvSpPr>
        <p:spPr>
          <a:xfrm>
            <a:off x="5791911" y="8564220"/>
            <a:ext cx="887578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Kinderen met jeugdhulp"/>
          <p:cNvSpPr txBox="1">
            <a:spLocks noGrp="1"/>
          </p:cNvSpPr>
          <p:nvPr>
            <p:ph type="title"/>
          </p:nvPr>
        </p:nvSpPr>
        <p:spPr>
          <a:xfrm>
            <a:off x="1270000" y="393055"/>
            <a:ext cx="10464800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Kinderen met jeugdhulp</a:t>
            </a:r>
          </a:p>
        </p:txBody>
      </p:sp>
      <p:graphicFrame>
        <p:nvGraphicFramePr>
          <p:cNvPr id="216" name="Tabel"/>
          <p:cNvGraphicFramePr/>
          <p:nvPr/>
        </p:nvGraphicFramePr>
        <p:xfrm>
          <a:off x="520700" y="2101092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2793983"/>
                <a:gridCol w="2943969"/>
                <a:gridCol w="2868976"/>
                <a:gridCol w="2868976"/>
              </a:tblGrid>
              <a:tr h="2232289">
                <a:tc>
                  <a:txBody>
                    <a:bodyPr/>
                    <a:lstStyle/>
                    <a:p>
                      <a:pPr>
                        <a:defRPr sz="36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Jeugdbe-scherming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Jeugdhulp met verblijf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Jeugdhulp zonder verblijf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1774891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1,1%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1,1%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9,8%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1929540">
                <a:tc>
                  <a:txBody>
                    <a:bodyPr/>
                    <a:lstStyle/>
                    <a:p>
                      <a:pPr>
                        <a:defRPr sz="3600">
                          <a:sym typeface="Helvetica Neue"/>
                        </a:defRPr>
                      </a:pPr>
                      <a:r>
                        <a:rPr sz="3000"/>
                        <a:t>Nederlan</a:t>
                      </a:r>
                      <a:r>
                        <a:t>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1,2%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1,1%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10,5%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Eenoudergezinnen"/>
          <p:cNvSpPr txBox="1">
            <a:spLocks noGrp="1"/>
          </p:cNvSpPr>
          <p:nvPr>
            <p:ph type="title"/>
          </p:nvPr>
        </p:nvSpPr>
        <p:spPr>
          <a:xfrm>
            <a:off x="1270000" y="748655"/>
            <a:ext cx="10464800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Eenoudergezinnen</a:t>
            </a:r>
          </a:p>
        </p:txBody>
      </p:sp>
      <p:graphicFrame>
        <p:nvGraphicFramePr>
          <p:cNvPr id="219" name="Tabel"/>
          <p:cNvGraphicFramePr/>
          <p:nvPr/>
        </p:nvGraphicFramePr>
        <p:xfrm>
          <a:off x="1892300" y="2773362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6,7%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7,2%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20" name="* Bron: Waar staat je gemeente"/>
          <p:cNvSpPr txBox="1"/>
          <p:nvPr/>
        </p:nvSpPr>
        <p:spPr>
          <a:xfrm>
            <a:off x="234408" y="9195630"/>
            <a:ext cx="3121051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Mensen met psychiatrische aandoening*"/>
          <p:cNvSpPr txBox="1">
            <a:spLocks noGrp="1"/>
          </p:cNvSpPr>
          <p:nvPr>
            <p:ph type="title"/>
          </p:nvPr>
        </p:nvSpPr>
        <p:spPr>
          <a:xfrm>
            <a:off x="1079500" y="291455"/>
            <a:ext cx="10464800" cy="2262519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Mensen met psychiatrische aandoening*</a:t>
            </a:r>
          </a:p>
        </p:txBody>
      </p:sp>
      <p:graphicFrame>
        <p:nvGraphicFramePr>
          <p:cNvPr id="223" name="Tabel"/>
          <p:cNvGraphicFramePr/>
          <p:nvPr/>
        </p:nvGraphicFramePr>
        <p:xfrm>
          <a:off x="1892300" y="3289300"/>
          <a:ext cx="9232900" cy="421957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Absoluut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444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Percentueel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1,7%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24" name="* Extrapolatie"/>
          <p:cNvSpPr txBox="1"/>
          <p:nvPr/>
        </p:nvSpPr>
        <p:spPr>
          <a:xfrm>
            <a:off x="1436251" y="8625603"/>
            <a:ext cx="207203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* Extrapolatie</a:t>
            </a:r>
          </a:p>
        </p:txBody>
      </p:sp>
      <p:sp>
        <p:nvSpPr>
          <p:cNvPr id="225" name="*Bron: Extrapolatie sectorrapport GGZ"/>
          <p:cNvSpPr txBox="1"/>
          <p:nvPr/>
        </p:nvSpPr>
        <p:spPr>
          <a:xfrm>
            <a:off x="493454" y="9048936"/>
            <a:ext cx="568482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*Bron: Extrapolatie sectorrapport GGZ</a:t>
            </a:r>
          </a:p>
        </p:txBody>
      </p:sp>
      <p:sp>
        <p:nvSpPr>
          <p:cNvPr id="226" name="Rechthoek"/>
          <p:cNvSpPr/>
          <p:nvPr/>
        </p:nvSpPr>
        <p:spPr>
          <a:xfrm>
            <a:off x="1207690" y="7763933"/>
            <a:ext cx="2529153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Laag inkomen*"/>
          <p:cNvSpPr txBox="1">
            <a:spLocks noGrp="1"/>
          </p:cNvSpPr>
          <p:nvPr>
            <p:ph type="title"/>
          </p:nvPr>
        </p:nvSpPr>
        <p:spPr>
          <a:xfrm>
            <a:off x="1079500" y="291455"/>
            <a:ext cx="10464800" cy="2262519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Laag inkomen*</a:t>
            </a:r>
          </a:p>
        </p:txBody>
      </p:sp>
      <p:graphicFrame>
        <p:nvGraphicFramePr>
          <p:cNvPr id="229" name="Tabel"/>
          <p:cNvGraphicFramePr/>
          <p:nvPr/>
        </p:nvGraphicFramePr>
        <p:xfrm>
          <a:off x="1155137" y="3284115"/>
          <a:ext cx="9232901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3073400"/>
                <a:gridCol w="3667455"/>
                <a:gridCol w="3953668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Absoluut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1835 huishoudens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waarvan bijstandsniveau: 
+/- 900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Percentueel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16,5%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8%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30" name="* Extrapolatie"/>
          <p:cNvSpPr txBox="1"/>
          <p:nvPr/>
        </p:nvSpPr>
        <p:spPr>
          <a:xfrm>
            <a:off x="1436251" y="8625603"/>
            <a:ext cx="207203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* Extrapolatie</a:t>
            </a:r>
          </a:p>
        </p:txBody>
      </p:sp>
      <p:sp>
        <p:nvSpPr>
          <p:cNvPr id="231" name="Extrapolatie G32 Netwerk.  Het gaat hier om mensen…"/>
          <p:cNvSpPr txBox="1"/>
          <p:nvPr/>
        </p:nvSpPr>
        <p:spPr>
          <a:xfrm>
            <a:off x="3022362" y="8003303"/>
            <a:ext cx="7908342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Extrapolatie G32 Netwerk.  Het gaat hier om mensen </a:t>
            </a:r>
          </a:p>
          <a:p>
            <a:r>
              <a:t>met een gemiddeld tekort van € 2.300 tov </a:t>
            </a:r>
          </a:p>
          <a:p>
            <a:r>
              <a:t>‘niet veel maar toereikend-criterium’</a:t>
            </a:r>
          </a:p>
        </p:txBody>
      </p:sp>
      <p:sp>
        <p:nvSpPr>
          <p:cNvPr id="232" name="Rechthoek"/>
          <p:cNvSpPr/>
          <p:nvPr/>
        </p:nvSpPr>
        <p:spPr>
          <a:xfrm>
            <a:off x="1207690" y="8441266"/>
            <a:ext cx="2529153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isicovolle schulden*"/>
          <p:cNvSpPr txBox="1">
            <a:spLocks noGrp="1"/>
          </p:cNvSpPr>
          <p:nvPr>
            <p:ph type="title"/>
          </p:nvPr>
        </p:nvSpPr>
        <p:spPr>
          <a:xfrm>
            <a:off x="1079500" y="291455"/>
            <a:ext cx="10464800" cy="2262519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Risicovolle schulden*</a:t>
            </a:r>
          </a:p>
        </p:txBody>
      </p:sp>
      <p:graphicFrame>
        <p:nvGraphicFramePr>
          <p:cNvPr id="235" name="Tabel"/>
          <p:cNvGraphicFramePr/>
          <p:nvPr/>
        </p:nvGraphicFramePr>
        <p:xfrm>
          <a:off x="1892300" y="3289300"/>
          <a:ext cx="9232900" cy="421957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Absoluut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+/- 2.000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Percentueel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20%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36" name="* Extrapolatie"/>
          <p:cNvSpPr txBox="1"/>
          <p:nvPr/>
        </p:nvSpPr>
        <p:spPr>
          <a:xfrm>
            <a:off x="1436251" y="8625603"/>
            <a:ext cx="207203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* Extrapolatie</a:t>
            </a:r>
          </a:p>
        </p:txBody>
      </p:sp>
      <p:sp>
        <p:nvSpPr>
          <p:cNvPr id="237" name="Extrapolatie G32 Netwerk."/>
          <p:cNvSpPr txBox="1"/>
          <p:nvPr/>
        </p:nvSpPr>
        <p:spPr>
          <a:xfrm>
            <a:off x="5003393" y="8625603"/>
            <a:ext cx="391241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Extrapolatie G32 Netwerk.</a:t>
            </a:r>
          </a:p>
        </p:txBody>
      </p:sp>
      <p:sp>
        <p:nvSpPr>
          <p:cNvPr id="238" name="Rechthoek"/>
          <p:cNvSpPr/>
          <p:nvPr/>
        </p:nvSpPr>
        <p:spPr>
          <a:xfrm>
            <a:off x="1143000" y="8221133"/>
            <a:ext cx="2529153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Unknown-2.jpg" descr="Unknown-2.jp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rcRect l="12905" r="12905"/>
          <a:stretch>
            <a:fillRect/>
          </a:stretch>
        </p:blipFill>
        <p:spPr>
          <a:xfrm>
            <a:off x="8826697" y="2535038"/>
            <a:ext cx="3344137" cy="4429722"/>
          </a:xfrm>
          <a:prstGeom prst="rect">
            <a:avLst/>
          </a:prstGeom>
          <a:ln w="25400"/>
          <a:effectLst>
            <a:reflection stA="82330" endPos="40000" dir="5400000" sy="-100000" algn="bl" rotWithShape="0"/>
          </a:effectLst>
        </p:spPr>
      </p:pic>
      <p:sp>
        <p:nvSpPr>
          <p:cNvPr id="128" name="Waarom deze avo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Waarom deze avond</a:t>
            </a:r>
          </a:p>
        </p:txBody>
      </p:sp>
      <p:sp>
        <p:nvSpPr>
          <p:cNvPr id="129" name="Inge de Monyé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Inge de Monyé</a:t>
            </a:r>
          </a:p>
          <a:p>
            <a:r>
              <a:t>voorzitter SSPO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Jongvolwassenen met betalingsachterstand*"/>
          <p:cNvSpPr txBox="1">
            <a:spLocks noGrp="1"/>
          </p:cNvSpPr>
          <p:nvPr>
            <p:ph type="title"/>
          </p:nvPr>
        </p:nvSpPr>
        <p:spPr>
          <a:xfrm>
            <a:off x="1079500" y="291455"/>
            <a:ext cx="10464800" cy="2262519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Jongvolwassenen met betalingsachterstand*</a:t>
            </a:r>
          </a:p>
        </p:txBody>
      </p:sp>
      <p:graphicFrame>
        <p:nvGraphicFramePr>
          <p:cNvPr id="241" name="Tabel"/>
          <p:cNvGraphicFramePr/>
          <p:nvPr/>
        </p:nvGraphicFramePr>
        <p:xfrm>
          <a:off x="1892300" y="3289300"/>
          <a:ext cx="9232900" cy="421957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Absoluut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+/- 300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Percentueel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12%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42" name="* Extrapolatie"/>
          <p:cNvSpPr txBox="1"/>
          <p:nvPr/>
        </p:nvSpPr>
        <p:spPr>
          <a:xfrm>
            <a:off x="1436251" y="8625603"/>
            <a:ext cx="207203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* Extrapolatie</a:t>
            </a:r>
          </a:p>
        </p:txBody>
      </p:sp>
      <p:sp>
        <p:nvSpPr>
          <p:cNvPr id="243" name="Extrapolatie G32 Netwerk."/>
          <p:cNvSpPr txBox="1"/>
          <p:nvPr/>
        </p:nvSpPr>
        <p:spPr>
          <a:xfrm>
            <a:off x="5003393" y="8625603"/>
            <a:ext cx="391241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Extrapolatie G32 Netwerk.</a:t>
            </a:r>
          </a:p>
        </p:txBody>
      </p:sp>
      <p:sp>
        <p:nvSpPr>
          <p:cNvPr id="244" name="Rechthoek"/>
          <p:cNvSpPr/>
          <p:nvPr/>
        </p:nvSpPr>
        <p:spPr>
          <a:xfrm>
            <a:off x="1143000" y="8221133"/>
            <a:ext cx="2529153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Huishoudens met armoede en acute financiële problemen*"/>
          <p:cNvSpPr txBox="1">
            <a:spLocks noGrp="1"/>
          </p:cNvSpPr>
          <p:nvPr>
            <p:ph type="title"/>
          </p:nvPr>
        </p:nvSpPr>
        <p:spPr>
          <a:xfrm>
            <a:off x="1079500" y="291455"/>
            <a:ext cx="10464800" cy="2262519"/>
          </a:xfrm>
          <a:prstGeom prst="rect">
            <a:avLst/>
          </a:prstGeom>
        </p:spPr>
        <p:txBody>
          <a:bodyPr/>
          <a:lstStyle>
            <a:lvl1pPr defTabSz="572516">
              <a:defRPr sz="5880"/>
            </a:lvl1pPr>
          </a:lstStyle>
          <a:p>
            <a:r>
              <a:t>Huishoudens met armoede en acute financiële problemen*</a:t>
            </a:r>
          </a:p>
        </p:txBody>
      </p:sp>
      <p:graphicFrame>
        <p:nvGraphicFramePr>
          <p:cNvPr id="247" name="Tabel"/>
          <p:cNvGraphicFramePr/>
          <p:nvPr/>
        </p:nvGraphicFramePr>
        <p:xfrm>
          <a:off x="1892300" y="3289300"/>
          <a:ext cx="9232900" cy="421957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Absoluut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2.200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Percentueel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20%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48" name="* Extrapolatie"/>
          <p:cNvSpPr txBox="1"/>
          <p:nvPr/>
        </p:nvSpPr>
        <p:spPr>
          <a:xfrm>
            <a:off x="1436251" y="8625603"/>
            <a:ext cx="207203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* Extrapolatie</a:t>
            </a:r>
          </a:p>
        </p:txBody>
      </p:sp>
      <p:sp>
        <p:nvSpPr>
          <p:cNvPr id="249" name="Extrapolatie G32 Netwerk"/>
          <p:cNvSpPr txBox="1"/>
          <p:nvPr/>
        </p:nvSpPr>
        <p:spPr>
          <a:xfrm>
            <a:off x="5045760" y="8625603"/>
            <a:ext cx="38276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Extrapolatie G32 Netwerk</a:t>
            </a:r>
          </a:p>
        </p:txBody>
      </p:sp>
      <p:sp>
        <p:nvSpPr>
          <p:cNvPr id="250" name="Rechthoek"/>
          <p:cNvSpPr/>
          <p:nvPr/>
        </p:nvSpPr>
        <p:spPr>
          <a:xfrm>
            <a:off x="1143000" y="8221133"/>
            <a:ext cx="2529153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Huishoudens met armoede en dreigende financiële problemen*"/>
          <p:cNvSpPr txBox="1">
            <a:spLocks noGrp="1"/>
          </p:cNvSpPr>
          <p:nvPr>
            <p:ph type="title"/>
          </p:nvPr>
        </p:nvSpPr>
        <p:spPr>
          <a:xfrm>
            <a:off x="1079500" y="291455"/>
            <a:ext cx="10464800" cy="2262519"/>
          </a:xfrm>
          <a:prstGeom prst="rect">
            <a:avLst/>
          </a:prstGeom>
        </p:spPr>
        <p:txBody>
          <a:bodyPr/>
          <a:lstStyle>
            <a:lvl1pPr defTabSz="531622">
              <a:defRPr sz="5460"/>
            </a:lvl1pPr>
          </a:lstStyle>
          <a:p>
            <a:r>
              <a:t>Huishoudens met armoede en dreigende financiële problemen*</a:t>
            </a:r>
          </a:p>
        </p:txBody>
      </p:sp>
      <p:graphicFrame>
        <p:nvGraphicFramePr>
          <p:cNvPr id="253" name="Tabel"/>
          <p:cNvGraphicFramePr/>
          <p:nvPr/>
        </p:nvGraphicFramePr>
        <p:xfrm>
          <a:off x="1892300" y="3289300"/>
          <a:ext cx="9232900" cy="421957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Absoluut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2.200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Percentueel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20%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54" name="* Extrapolatie"/>
          <p:cNvSpPr txBox="1"/>
          <p:nvPr/>
        </p:nvSpPr>
        <p:spPr>
          <a:xfrm>
            <a:off x="1436251" y="8625603"/>
            <a:ext cx="207203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* Extrapolatie</a:t>
            </a:r>
          </a:p>
        </p:txBody>
      </p:sp>
      <p:sp>
        <p:nvSpPr>
          <p:cNvPr id="255" name="Extrapolatie G32 Netwerk."/>
          <p:cNvSpPr txBox="1"/>
          <p:nvPr/>
        </p:nvSpPr>
        <p:spPr>
          <a:xfrm>
            <a:off x="5003393" y="8625603"/>
            <a:ext cx="391241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Extrapolatie G32 Netwerk.</a:t>
            </a:r>
          </a:p>
        </p:txBody>
      </p:sp>
      <p:sp>
        <p:nvSpPr>
          <p:cNvPr id="256" name="Rechthoek"/>
          <p:cNvSpPr/>
          <p:nvPr/>
        </p:nvSpPr>
        <p:spPr>
          <a:xfrm>
            <a:off x="1143000" y="8221133"/>
            <a:ext cx="2529153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ociaal isolement*…"/>
          <p:cNvSpPr txBox="1">
            <a:spLocks noGrp="1"/>
          </p:cNvSpPr>
          <p:nvPr>
            <p:ph type="title"/>
          </p:nvPr>
        </p:nvSpPr>
        <p:spPr>
          <a:xfrm>
            <a:off x="1079500" y="291455"/>
            <a:ext cx="10464800" cy="2262519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Sociaal isolement*</a:t>
            </a:r>
          </a:p>
          <a:p>
            <a: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Sociaal isolement is een kwantitatief gemis </a:t>
            </a:r>
          </a:p>
          <a:p>
            <a: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aan betekenisvolle relaties</a:t>
            </a:r>
          </a:p>
        </p:txBody>
      </p:sp>
      <p:graphicFrame>
        <p:nvGraphicFramePr>
          <p:cNvPr id="259" name="Tabel"/>
          <p:cNvGraphicFramePr/>
          <p:nvPr/>
        </p:nvGraphicFramePr>
        <p:xfrm>
          <a:off x="1892300" y="3289300"/>
          <a:ext cx="9232900" cy="421957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Absoluut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Geen actuele cijfers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Percentueel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6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60" name="* Extrapolatie"/>
          <p:cNvSpPr txBox="1"/>
          <p:nvPr/>
        </p:nvSpPr>
        <p:spPr>
          <a:xfrm>
            <a:off x="1436251" y="8625603"/>
            <a:ext cx="207203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* Extrapolatie</a:t>
            </a:r>
          </a:p>
        </p:txBody>
      </p:sp>
      <p:sp>
        <p:nvSpPr>
          <p:cNvPr id="261" name="Bron: www.eenzaam.nl"/>
          <p:cNvSpPr txBox="1"/>
          <p:nvPr/>
        </p:nvSpPr>
        <p:spPr>
          <a:xfrm>
            <a:off x="4997669" y="8490136"/>
            <a:ext cx="344972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Bron: www.eenzaam.nl</a:t>
            </a:r>
          </a:p>
        </p:txBody>
      </p:sp>
      <p:sp>
        <p:nvSpPr>
          <p:cNvPr id="262" name="Rechthoek"/>
          <p:cNvSpPr/>
          <p:nvPr/>
        </p:nvSpPr>
        <p:spPr>
          <a:xfrm>
            <a:off x="1143000" y="8221133"/>
            <a:ext cx="2529153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Eenzaamheid…"/>
          <p:cNvSpPr txBox="1">
            <a:spLocks noGrp="1"/>
          </p:cNvSpPr>
          <p:nvPr>
            <p:ph type="title"/>
          </p:nvPr>
        </p:nvSpPr>
        <p:spPr>
          <a:xfrm>
            <a:off x="1210336" y="-267345"/>
            <a:ext cx="10464801" cy="2262519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Eenzaamheid</a:t>
            </a:r>
          </a:p>
          <a:p>
            <a: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Eenzaamheid is een kwalitatief gemis </a:t>
            </a:r>
          </a:p>
          <a:p>
            <a: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aan betekenisvolle relaties</a:t>
            </a:r>
          </a:p>
        </p:txBody>
      </p:sp>
      <p:graphicFrame>
        <p:nvGraphicFramePr>
          <p:cNvPr id="265" name="Tabel"/>
          <p:cNvGraphicFramePr/>
          <p:nvPr/>
        </p:nvGraphicFramePr>
        <p:xfrm>
          <a:off x="1147233" y="2290233"/>
          <a:ext cx="10603707" cy="4659049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5295503"/>
                <a:gridCol w="5295503"/>
              </a:tblGrid>
              <a:tr h="116158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Sterk eenzaam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4.300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116158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Matig eenzaam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8.700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116158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Landelijk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1 op de 6 sterk eenzaam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116158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Landelijk &gt; 75 jaar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2 op de 3 sterk eenzaam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66" name="* Extrapolatie"/>
          <p:cNvSpPr txBox="1"/>
          <p:nvPr/>
        </p:nvSpPr>
        <p:spPr>
          <a:xfrm>
            <a:off x="1436251" y="8625603"/>
            <a:ext cx="207203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* Extrapolatie</a:t>
            </a:r>
          </a:p>
        </p:txBody>
      </p:sp>
      <p:sp>
        <p:nvSpPr>
          <p:cNvPr id="267" name="Bron: www.eenzaam.nl"/>
          <p:cNvSpPr txBox="1"/>
          <p:nvPr/>
        </p:nvSpPr>
        <p:spPr>
          <a:xfrm>
            <a:off x="4717873" y="8339666"/>
            <a:ext cx="344972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Bron: www.eenzaam.nl</a:t>
            </a:r>
          </a:p>
        </p:txBody>
      </p:sp>
      <p:sp>
        <p:nvSpPr>
          <p:cNvPr id="268" name="Rechthoek"/>
          <p:cNvSpPr/>
          <p:nvPr/>
        </p:nvSpPr>
        <p:spPr>
          <a:xfrm>
            <a:off x="1143000" y="8221133"/>
            <a:ext cx="2529153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esprekstafel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Gesprekstafels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Oisterwijk de zorgmijder.m4v" descr="Oisterwijk de zorgmijder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33329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7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Aan Tafel"/>
          <p:cNvSpPr txBox="1">
            <a:spLocks noGrp="1"/>
          </p:cNvSpPr>
          <p:nvPr>
            <p:ph type="ctrTitle"/>
          </p:nvPr>
        </p:nvSpPr>
        <p:spPr>
          <a:xfrm>
            <a:off x="1100666" y="-139700"/>
            <a:ext cx="10464801" cy="3302000"/>
          </a:xfrm>
          <a:prstGeom prst="rect">
            <a:avLst/>
          </a:prstGeom>
        </p:spPr>
        <p:txBody>
          <a:bodyPr/>
          <a:lstStyle/>
          <a:p>
            <a:r>
              <a:t>Aan Tafel</a:t>
            </a:r>
          </a:p>
        </p:txBody>
      </p:sp>
      <p:sp>
        <p:nvSpPr>
          <p:cNvPr id="275" name="Bertine Bader, CDT…"/>
          <p:cNvSpPr txBox="1">
            <a:spLocks noGrp="1"/>
          </p:cNvSpPr>
          <p:nvPr>
            <p:ph type="subTitle" sz="half" idx="1"/>
          </p:nvPr>
        </p:nvSpPr>
        <p:spPr>
          <a:xfrm>
            <a:off x="1270000" y="5029200"/>
            <a:ext cx="10464800" cy="3024122"/>
          </a:xfrm>
          <a:prstGeom prst="rect">
            <a:avLst/>
          </a:prstGeom>
        </p:spPr>
        <p:txBody>
          <a:bodyPr/>
          <a:lstStyle/>
          <a:p>
            <a:r>
              <a:t>Bertine Bader, CDT</a:t>
            </a:r>
          </a:p>
          <a:p>
            <a:r>
              <a:t>Ria van Son, Kiemuur</a:t>
            </a:r>
          </a:p>
          <a:p>
            <a:r>
              <a:t>Karin Rentmeester, Mentorhulp</a:t>
            </a:r>
          </a:p>
          <a:p>
            <a:r>
              <a:t>Riet de Kruyf, WWB</a:t>
            </a:r>
          </a:p>
          <a:p>
            <a:r>
              <a:t>Liesbeth Kox, Leystromen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O'wijk oudere man.m4v" descr="O'wijk oudere man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66670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77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Aan Tafel"/>
          <p:cNvSpPr txBox="1">
            <a:spLocks noGrp="1"/>
          </p:cNvSpPr>
          <p:nvPr>
            <p:ph type="ctrTitle"/>
          </p:nvPr>
        </p:nvSpPr>
        <p:spPr>
          <a:xfrm>
            <a:off x="1270000" y="-381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Aan Tafel</a:t>
            </a:r>
          </a:p>
        </p:txBody>
      </p:sp>
      <p:sp>
        <p:nvSpPr>
          <p:cNvPr id="280" name="Jacqueline vd Acker, CDT…"/>
          <p:cNvSpPr txBox="1">
            <a:spLocks noGrp="1"/>
          </p:cNvSpPr>
          <p:nvPr>
            <p:ph type="subTitle" sz="half" idx="1"/>
          </p:nvPr>
        </p:nvSpPr>
        <p:spPr>
          <a:xfrm>
            <a:off x="1270000" y="5029200"/>
            <a:ext cx="10464800" cy="3402079"/>
          </a:xfrm>
          <a:prstGeom prst="rect">
            <a:avLst/>
          </a:prstGeom>
        </p:spPr>
        <p:txBody>
          <a:bodyPr/>
          <a:lstStyle/>
          <a:p>
            <a:r>
              <a:t>Jacqueline vd Acker, CDT</a:t>
            </a:r>
          </a:p>
          <a:p>
            <a:r>
              <a:t>Saskia Lauwen, Thebe</a:t>
            </a:r>
          </a:p>
          <a:p>
            <a:r>
              <a:t>Renske van der Aa, Thebe</a:t>
            </a:r>
          </a:p>
          <a:p>
            <a:r>
              <a:t>Corine van Alphen, Thebe</a:t>
            </a:r>
          </a:p>
          <a:p>
            <a:r>
              <a:t>Jan Geerts, cliëntondersteuner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" name="Tabel"/>
          <p:cNvGraphicFramePr/>
          <p:nvPr/>
        </p:nvGraphicFramePr>
        <p:xfrm>
          <a:off x="757766" y="626533"/>
          <a:ext cx="11099800" cy="866225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2219589"/>
                <a:gridCol w="8880211"/>
              </a:tblGrid>
              <a:tr h="1082782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19.00 uur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Welkom door burgemeester Hans Jansen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1082782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19.10 uur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Inge de Monyé, vz SSPO over achtergrond Ronde Tafel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1082782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19.20 uur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Facts &amp; Figures door Krijn in ’t Veld, vz. WMO-raad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1082782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19.40 uur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Gesprekstafel over armoede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1082782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20.10 uur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Gesprekstafel over sociaal isolement en eenzaamheid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1082782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20.40 uur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Gesprekstafel over zorgafhankelijkheid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1082782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21.10 uur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In gesprek met raadsleden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1082782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21.25 uur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Afronding door Inge de Monyé en Krijn in ’t Veld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Jonge man.m4v" descr="Jonge man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33329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8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Aan Tafel"/>
          <p:cNvSpPr txBox="1">
            <a:spLocks noGrp="1"/>
          </p:cNvSpPr>
          <p:nvPr>
            <p:ph type="ctrTitle"/>
          </p:nvPr>
        </p:nvSpPr>
        <p:spPr>
          <a:xfrm>
            <a:off x="1270000" y="-3429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Aan Tafel</a:t>
            </a:r>
          </a:p>
        </p:txBody>
      </p:sp>
      <p:sp>
        <p:nvSpPr>
          <p:cNvPr id="285" name="Frans Mönchen, cliëntondersteuner…"/>
          <p:cNvSpPr txBox="1">
            <a:spLocks noGrp="1"/>
          </p:cNvSpPr>
          <p:nvPr>
            <p:ph type="subTitle" sz="half" idx="1"/>
          </p:nvPr>
        </p:nvSpPr>
        <p:spPr>
          <a:xfrm>
            <a:off x="1270000" y="5029200"/>
            <a:ext cx="10464800" cy="3511683"/>
          </a:xfrm>
          <a:prstGeom prst="rect">
            <a:avLst/>
          </a:prstGeom>
        </p:spPr>
        <p:txBody>
          <a:bodyPr/>
          <a:lstStyle/>
          <a:p>
            <a:r>
              <a:t>Frans Mönchen, cliëntondersteuner</a:t>
            </a:r>
          </a:p>
          <a:p>
            <a:r>
              <a:t>Eric Rentmeester, mentorhulp Oisterwijk</a:t>
            </a:r>
          </a:p>
          <a:p>
            <a:r>
              <a:t>Anja van Mierlo,</a:t>
            </a:r>
          </a:p>
          <a:p>
            <a:r>
              <a:t>Sandra van Herpt, Kiemuur</a:t>
            </a:r>
          </a:p>
          <a:p>
            <a:r>
              <a:t>Ingrid Oosterling, CDT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En nu de politiek …"/>
          <p:cNvSpPr txBox="1">
            <a:spLocks noGrp="1"/>
          </p:cNvSpPr>
          <p:nvPr>
            <p:ph type="body" idx="14"/>
          </p:nvPr>
        </p:nvSpPr>
        <p:spPr>
          <a:xfrm>
            <a:off x="1270000" y="786465"/>
            <a:ext cx="10464800" cy="609776"/>
          </a:xfrm>
          <a:prstGeom prst="rect">
            <a:avLst/>
          </a:prstGeom>
        </p:spPr>
        <p:txBody>
          <a:bodyPr/>
          <a:lstStyle/>
          <a:p>
            <a:r>
              <a:t>En nu de politiek …</a:t>
            </a:r>
          </a:p>
        </p:txBody>
      </p:sp>
      <p:pic>
        <p:nvPicPr>
          <p:cNvPr id="288" name="694.jpg" descr="69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" y="2120172"/>
            <a:ext cx="8813800" cy="62992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Bianca Taapken, VVD…"/>
          <p:cNvSpPr txBox="1">
            <a:spLocks noGrp="1"/>
          </p:cNvSpPr>
          <p:nvPr>
            <p:ph type="subTitle" idx="1"/>
          </p:nvPr>
        </p:nvSpPr>
        <p:spPr>
          <a:xfrm>
            <a:off x="1270000" y="3945466"/>
            <a:ext cx="10464800" cy="5210044"/>
          </a:xfrm>
          <a:prstGeom prst="rect">
            <a:avLst/>
          </a:prstGeom>
        </p:spPr>
        <p:txBody>
          <a:bodyPr/>
          <a:lstStyle/>
          <a:p>
            <a:r>
              <a:t>Bianca Taapken, VVD</a:t>
            </a:r>
          </a:p>
          <a:p>
            <a:r>
              <a:t>Inge van Beers, AB</a:t>
            </a:r>
          </a:p>
          <a:p>
            <a:r>
              <a:t>Rob van Seters, PGB</a:t>
            </a:r>
          </a:p>
          <a:p>
            <a:r>
              <a:t>Jan de Laat, PRO</a:t>
            </a:r>
          </a:p>
        </p:txBody>
      </p:sp>
      <p:sp>
        <p:nvSpPr>
          <p:cNvPr id="291" name="Aan Tafel"/>
          <p:cNvSpPr txBox="1">
            <a:spLocks noGrp="1"/>
          </p:cNvSpPr>
          <p:nvPr>
            <p:ph type="ctrTitle"/>
          </p:nvPr>
        </p:nvSpPr>
        <p:spPr>
          <a:xfrm>
            <a:off x="1270000" y="-715434"/>
            <a:ext cx="10464800" cy="3302001"/>
          </a:xfrm>
          <a:prstGeom prst="rect">
            <a:avLst/>
          </a:prstGeom>
        </p:spPr>
        <p:txBody>
          <a:bodyPr/>
          <a:lstStyle/>
          <a:p>
            <a:r>
              <a:t>Aan Tafel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Afronding…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5290741"/>
          </a:xfrm>
          <a:prstGeom prst="rect">
            <a:avLst/>
          </a:prstGeom>
        </p:spPr>
        <p:txBody>
          <a:bodyPr/>
          <a:lstStyle/>
          <a:p>
            <a:r>
              <a:t>Afronding</a:t>
            </a:r>
          </a:p>
          <a:p>
            <a:endParaRPr/>
          </a:p>
          <a:p>
            <a:pPr>
              <a:defRPr sz="4200"/>
            </a:pPr>
            <a:r>
              <a:t>Inge de Monyé</a:t>
            </a:r>
          </a:p>
          <a:p>
            <a:pPr>
              <a:defRPr sz="4200"/>
            </a:pPr>
            <a:r>
              <a:t>Krijn in ’t Veld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Krijn in ’t Veld,…"/>
          <p:cNvSpPr txBox="1">
            <a:spLocks noGrp="1"/>
          </p:cNvSpPr>
          <p:nvPr>
            <p:ph type="body" sz="quarter" idx="1"/>
          </p:nvPr>
        </p:nvSpPr>
        <p:spPr>
          <a:xfrm>
            <a:off x="6449152" y="4165600"/>
            <a:ext cx="5334001" cy="4114800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  <a:p>
            <a:endParaRPr/>
          </a:p>
          <a:p>
            <a:r>
              <a:t>Krijn in ’t Veld,</a:t>
            </a:r>
          </a:p>
          <a:p>
            <a:r>
              <a:t>voorzitter WMO-raad</a:t>
            </a:r>
          </a:p>
        </p:txBody>
      </p:sp>
      <p:sp>
        <p:nvSpPr>
          <p:cNvPr id="134" name="Facts &amp; Figures"/>
          <p:cNvSpPr txBox="1">
            <a:spLocks noGrp="1"/>
          </p:cNvSpPr>
          <p:nvPr>
            <p:ph type="title"/>
          </p:nvPr>
        </p:nvSpPr>
        <p:spPr>
          <a:xfrm>
            <a:off x="6201833" y="348936"/>
            <a:ext cx="5828639" cy="3987801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Facts &amp; Figures</a:t>
            </a:r>
          </a:p>
        </p:txBody>
      </p:sp>
      <p:pic>
        <p:nvPicPr>
          <p:cNvPr id="135" name="Unknown-3.jpg" descr="Unknown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5885" y="3592843"/>
            <a:ext cx="2857501" cy="28575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nwoners Oisterwijk: 25.936 *"/>
          <p:cNvSpPr txBox="1">
            <a:spLocks noGrp="1"/>
          </p:cNvSpPr>
          <p:nvPr>
            <p:ph type="title"/>
          </p:nvPr>
        </p:nvSpPr>
        <p:spPr>
          <a:xfrm>
            <a:off x="808566" y="1256241"/>
            <a:ext cx="10464801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Inwoners Oisterwijk: 25.936 *</a:t>
            </a:r>
          </a:p>
        </p:txBody>
      </p:sp>
      <p:sp>
        <p:nvSpPr>
          <p:cNvPr id="138" name="* CBS 2017"/>
          <p:cNvSpPr txBox="1"/>
          <p:nvPr/>
        </p:nvSpPr>
        <p:spPr>
          <a:xfrm>
            <a:off x="2603009" y="8726602"/>
            <a:ext cx="172394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* CBS 2017</a:t>
            </a:r>
          </a:p>
        </p:txBody>
      </p:sp>
      <p:pic>
        <p:nvPicPr>
          <p:cNvPr id="139" name="inwonertal.jpg" descr="inwonert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716" y="3974363"/>
            <a:ext cx="6794501" cy="28067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ociaal-economisch"/>
          <p:cNvSpPr txBox="1">
            <a:spLocks noGrp="1"/>
          </p:cNvSpPr>
          <p:nvPr>
            <p:ph type="title"/>
          </p:nvPr>
        </p:nvSpPr>
        <p:spPr>
          <a:xfrm>
            <a:off x="1270000" y="499533"/>
            <a:ext cx="10464800" cy="1422401"/>
          </a:xfrm>
          <a:prstGeom prst="rect">
            <a:avLst/>
          </a:prstGeom>
        </p:spPr>
        <p:txBody>
          <a:bodyPr/>
          <a:lstStyle/>
          <a:p>
            <a:r>
              <a:t>Sociaal-economisch</a:t>
            </a:r>
          </a:p>
        </p:txBody>
      </p:sp>
      <p:pic>
        <p:nvPicPr>
          <p:cNvPr id="142" name="Schermafdruk 2018-04-23 10.41.57.png" descr="Schermafdruk 2018-04-23 10.41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3585" y="2712552"/>
            <a:ext cx="10297630" cy="4328496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  <p:sp>
        <p:nvSpPr>
          <p:cNvPr id="143" name="* Bron: Waar staat je gemeente"/>
          <p:cNvSpPr txBox="1"/>
          <p:nvPr/>
        </p:nvSpPr>
        <p:spPr>
          <a:xfrm>
            <a:off x="166674" y="9337582"/>
            <a:ext cx="3121052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Kerncijfers economie"/>
          <p:cNvSpPr txBox="1">
            <a:spLocks noGrp="1"/>
          </p:cNvSpPr>
          <p:nvPr>
            <p:ph type="title"/>
          </p:nvPr>
        </p:nvSpPr>
        <p:spPr>
          <a:xfrm>
            <a:off x="1447800" y="256212"/>
            <a:ext cx="10464800" cy="1422401"/>
          </a:xfrm>
          <a:prstGeom prst="rect">
            <a:avLst/>
          </a:prstGeom>
        </p:spPr>
        <p:txBody>
          <a:bodyPr/>
          <a:lstStyle/>
          <a:p>
            <a:r>
              <a:t>Kerncijfers economie</a:t>
            </a:r>
          </a:p>
        </p:txBody>
      </p:sp>
      <p:sp>
        <p:nvSpPr>
          <p:cNvPr id="146" name="* Bron: Waar staat je gemeente"/>
          <p:cNvSpPr txBox="1"/>
          <p:nvPr/>
        </p:nvSpPr>
        <p:spPr>
          <a:xfrm>
            <a:off x="149741" y="9263364"/>
            <a:ext cx="3121051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  <p:pic>
        <p:nvPicPr>
          <p:cNvPr id="147" name="Schermafdruk 2018-04-24 09.16.32.png" descr="Schermafdruk 2018-04-24 09.16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950971"/>
            <a:ext cx="12090400" cy="6261101"/>
          </a:xfrm>
          <a:prstGeom prst="rect">
            <a:avLst/>
          </a:prstGeom>
          <a:ln w="25400">
            <a:miter lim="400000"/>
          </a:ln>
          <a:effectLst>
            <a:reflection stA="8233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Huishoudgrootte"/>
          <p:cNvSpPr txBox="1">
            <a:spLocks noGrp="1"/>
          </p:cNvSpPr>
          <p:nvPr>
            <p:ph type="title"/>
          </p:nvPr>
        </p:nvSpPr>
        <p:spPr>
          <a:xfrm>
            <a:off x="1130300" y="1002655"/>
            <a:ext cx="10464800" cy="131445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Huishoudgrootte</a:t>
            </a:r>
          </a:p>
        </p:txBody>
      </p:sp>
      <p:graphicFrame>
        <p:nvGraphicFramePr>
          <p:cNvPr id="150" name="Tabel"/>
          <p:cNvGraphicFramePr/>
          <p:nvPr/>
        </p:nvGraphicFramePr>
        <p:xfrm>
          <a:off x="1892300" y="3272366"/>
          <a:ext cx="9232900" cy="4219576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4610100"/>
                <a:gridCol w="4610100"/>
              </a:tblGrid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Oisterwijk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2,35 persoon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2103437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 Neue"/>
                        </a:rPr>
                        <a:t>Nederland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FFFF"/>
                          </a:solidFill>
                          <a:sym typeface="Helvetica Neue"/>
                        </a:rPr>
                        <a:t>2,19 persoon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51" name="* Bron: Waar staat je gemeente"/>
          <p:cNvSpPr txBox="1"/>
          <p:nvPr/>
        </p:nvSpPr>
        <p:spPr>
          <a:xfrm>
            <a:off x="200541" y="9246430"/>
            <a:ext cx="3121051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* Bron: Waar staat je gemeente</a:t>
            </a:r>
          </a:p>
        </p:txBody>
      </p:sp>
      <p:pic>
        <p:nvPicPr>
          <p:cNvPr id="15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64917" y="-667412"/>
            <a:ext cx="4445001" cy="182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726</Words>
  <Application>Microsoft Office PowerPoint</Application>
  <PresentationFormat>Aangepast</PresentationFormat>
  <Paragraphs>259</Paragraphs>
  <Slides>44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8" baseType="lpstr">
      <vt:lpstr>Helvetica Neue</vt:lpstr>
      <vt:lpstr>Helvetica Neue Light</vt:lpstr>
      <vt:lpstr>Helvetica Neue Medium</vt:lpstr>
      <vt:lpstr>Black</vt:lpstr>
      <vt:lpstr>Oisterwijk inclusief</vt:lpstr>
      <vt:lpstr>Welkom </vt:lpstr>
      <vt:lpstr>Waarom deze avond</vt:lpstr>
      <vt:lpstr>PowerPoint-presentatie</vt:lpstr>
      <vt:lpstr> Facts &amp; Figures</vt:lpstr>
      <vt:lpstr>Inwoners Oisterwijk: 25.936 *</vt:lpstr>
      <vt:lpstr>Sociaal-economisch</vt:lpstr>
      <vt:lpstr>Kerncijfers economie</vt:lpstr>
      <vt:lpstr>Huishoudgrootte</vt:lpstr>
      <vt:lpstr>Woningen</vt:lpstr>
      <vt:lpstr>Waarde woningen</vt:lpstr>
      <vt:lpstr>Percentage alleenstaanden</vt:lpstr>
      <vt:lpstr>Levensverwachting</vt:lpstr>
      <vt:lpstr>Maatschappelijke participatie*</vt:lpstr>
      <vt:lpstr>Lidmaatschap sportvereniging</vt:lpstr>
      <vt:lpstr>Leefbaarheidsscore*</vt:lpstr>
      <vt:lpstr>Werkzame beroepsbevolking (per 1000 inwoners van 15-65)</vt:lpstr>
      <vt:lpstr>Bijstand per 1.000  inwoners &gt; 18 jaar</vt:lpstr>
      <vt:lpstr>Vergrijzing</vt:lpstr>
      <vt:lpstr>Mantelzorg</vt:lpstr>
      <vt:lpstr>Gebruik van 6 of meer voorzieningen</vt:lpstr>
      <vt:lpstr>Kinderen in armoede</vt:lpstr>
      <vt:lpstr>Tienermoeders</vt:lpstr>
      <vt:lpstr>Melding kindermishandeling</vt:lpstr>
      <vt:lpstr>Kinderen met jeugdhulp</vt:lpstr>
      <vt:lpstr>Eenoudergezinnen</vt:lpstr>
      <vt:lpstr>Mensen met psychiatrische aandoening*</vt:lpstr>
      <vt:lpstr>Laag inkomen*</vt:lpstr>
      <vt:lpstr>Risicovolle schulden*</vt:lpstr>
      <vt:lpstr>Jongvolwassenen met betalingsachterstand*</vt:lpstr>
      <vt:lpstr>Huishoudens met armoede en acute financiële problemen*</vt:lpstr>
      <vt:lpstr>Huishoudens met armoede en dreigende financiële problemen*</vt:lpstr>
      <vt:lpstr>Sociaal isolement* Sociaal isolement is een kwantitatief gemis  aan betekenisvolle relaties</vt:lpstr>
      <vt:lpstr>Eenzaamheid Eenzaamheid is een kwalitatief gemis  aan betekenisvolle relaties</vt:lpstr>
      <vt:lpstr>Gesprekstafels</vt:lpstr>
      <vt:lpstr>PowerPoint-presentatie</vt:lpstr>
      <vt:lpstr>Aan Tafel</vt:lpstr>
      <vt:lpstr>PowerPoint-presentatie</vt:lpstr>
      <vt:lpstr>Aan Tafel</vt:lpstr>
      <vt:lpstr>PowerPoint-presentatie</vt:lpstr>
      <vt:lpstr>Aan Tafel</vt:lpstr>
      <vt:lpstr>PowerPoint-presentatie</vt:lpstr>
      <vt:lpstr>Aan Tafel</vt:lpstr>
      <vt:lpstr>Afronding  Inge de Monyé Krijn in ’t Veld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Oisterwijk inclusief</dc:title>
  <dc:creator>krijn in't Veld</dc:creator>
  <cp:lastModifiedBy>gebruiker</cp:lastModifiedBy>
  <cp:revision>1</cp:revision>
  <dcterms:modified xsi:type="dcterms:W3CDTF">2018-04-28T15:12:15Z</dcterms:modified>
</cp:coreProperties>
</file>